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0" r:id="rId5"/>
    <p:sldId id="268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6" r:id="rId17"/>
    <p:sldId id="275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E2A5A"/>
    <a:srgbClr val="A0C23A"/>
    <a:srgbClr val="1F5480"/>
    <a:srgbClr val="2E2C2D"/>
    <a:srgbClr val="47627F"/>
    <a:srgbClr val="04105A"/>
    <a:srgbClr val="ED613E"/>
    <a:srgbClr val="BF3C48"/>
    <a:srgbClr val="856E45"/>
    <a:srgbClr val="6F26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2124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obby\Desktop\New%20&#1040;&#1088;&#1082;&#1091;&#1096;%20Microsoft%20Excel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Лист1!$B$2</c:f>
              <c:strCache>
                <c:ptCount val="1"/>
                <c:pt idx="0">
                  <c:v>ПДФО</c:v>
                </c:pt>
              </c:strCache>
            </c:strRef>
          </c:tx>
          <c:dLbls>
            <c:numFmt formatCode="#,##0" sourceLinked="0"/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Лист1!$A$3:$A$8</c:f>
              <c:strCache>
                <c:ptCount val="6"/>
                <c:pt idx="0">
                  <c:v>Агротрейд вир-во</c:v>
                </c:pt>
                <c:pt idx="1">
                  <c:v>ФГ "Колос-2000"</c:v>
                </c:pt>
                <c:pt idx="2">
                  <c:v>ФГ "Миронів гай"</c:v>
                </c:pt>
                <c:pt idx="3">
                  <c:v>ФГ "Оберіг 2000"</c:v>
                </c:pt>
                <c:pt idx="4">
                  <c:v>ТОВ "Вікторія-агро"</c:v>
                </c:pt>
                <c:pt idx="5">
                  <c:v>Спецшкола-інтернат</c:v>
                </c:pt>
              </c:strCache>
            </c:strRef>
          </c:cat>
          <c:val>
            <c:numRef>
              <c:f>Лист1!$B$3:$B$8</c:f>
              <c:numCache>
                <c:formatCode>#,##0.00</c:formatCode>
                <c:ptCount val="6"/>
                <c:pt idx="0">
                  <c:v>239000</c:v>
                </c:pt>
                <c:pt idx="1">
                  <c:v>62500</c:v>
                </c:pt>
                <c:pt idx="2">
                  <c:v>53500</c:v>
                </c:pt>
                <c:pt idx="3">
                  <c:v>126800</c:v>
                </c:pt>
                <c:pt idx="4">
                  <c:v>28600</c:v>
                </c:pt>
                <c:pt idx="5">
                  <c:v>1906900</c:v>
                </c:pt>
              </c:numCache>
            </c:numRef>
          </c:val>
        </c:ser>
        <c:dLbls/>
        <c:axId val="163627392"/>
        <c:axId val="163628928"/>
      </c:barChart>
      <c:catAx>
        <c:axId val="1636273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3628928"/>
        <c:crosses val="autoZero"/>
        <c:auto val="1"/>
        <c:lblAlgn val="ctr"/>
        <c:lblOffset val="100"/>
      </c:catAx>
      <c:valAx>
        <c:axId val="163628928"/>
        <c:scaling>
          <c:orientation val="minMax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63627392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27860"/>
            <a:ext cx="8229600" cy="40005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chemeClr val="accent5">
                    <a:lumMod val="50000"/>
                  </a:schemeClr>
                </a:solidFill>
              </a:rPr>
              <a:t>ЗВІТ</a:t>
            </a:r>
            <a:br>
              <a:rPr lang="uk-UA" sz="5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5400" b="1" dirty="0" smtClean="0">
                <a:solidFill>
                  <a:schemeClr val="accent5">
                    <a:lumMod val="50000"/>
                  </a:schemeClr>
                </a:solidFill>
              </a:rPr>
              <a:t>старости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Розбишівського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</a:rPr>
              <a:t>старостинського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 округу Сергіївської сільської ради</a:t>
            </a:r>
            <a:b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800" b="1" dirty="0"/>
              <a:t>Коркішко Олексій Іванович</a:t>
            </a:r>
            <a:br>
              <a:rPr lang="uk-UA" sz="2800" b="1" dirty="0"/>
            </a:br>
            <a:r>
              <a:rPr lang="uk-UA" sz="2800" b="1" dirty="0"/>
              <a:t>2021 </a:t>
            </a:r>
            <a:r>
              <a:rPr lang="uk-UA" sz="2800" b="1" dirty="0" smtClean="0"/>
              <a:t>рік</a:t>
            </a:r>
            <a:endParaRPr lang="en-US" sz="2800" b="1" dirty="0">
              <a:ln w="13462">
                <a:solidFill>
                  <a:srgbClr val="1E2A5A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7428395"/>
              </p:ext>
            </p:extLst>
          </p:nvPr>
        </p:nvGraphicFramePr>
        <p:xfrm>
          <a:off x="716890" y="1433780"/>
          <a:ext cx="6510527" cy="1716807"/>
        </p:xfrm>
        <a:graphic>
          <a:graphicData uri="http://schemas.openxmlformats.org/drawingml/2006/table">
            <a:tbl>
              <a:tblPr/>
              <a:tblGrid>
                <a:gridCol w="3894689"/>
                <a:gridCol w="2615838"/>
              </a:tblGrid>
              <a:tr h="436647"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ТОВ «Вікторія Агро»</a:t>
                      </a:r>
                      <a:endParaRPr lang="uk-UA" sz="2800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95 000</a:t>
                      </a:r>
                      <a:endParaRPr lang="uk-UA" sz="2800" b="1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504"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ФГ «Оберіг» 2000</a:t>
                      </a:r>
                      <a:endParaRPr lang="uk-UA" sz="2800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74 000</a:t>
                      </a:r>
                      <a:endParaRPr lang="uk-UA" sz="2800" b="1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</a:tr>
              <a:tr h="339504"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ФГ Миронів Гай</a:t>
                      </a:r>
                      <a:endParaRPr lang="uk-UA" sz="280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83 000</a:t>
                      </a:r>
                      <a:endParaRPr lang="uk-UA" sz="2800" b="1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504"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ФГ Колос-2000</a:t>
                      </a:r>
                      <a:endParaRPr lang="uk-UA" sz="2800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r>
                        <a:rPr lang="uk-UA" sz="2800" b="1" baseline="0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800" b="1" dirty="0" smtClean="0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uk-UA" sz="2800" b="1" dirty="0">
                        <a:solidFill>
                          <a:srgbClr val="5F497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2856" y="501613"/>
            <a:ext cx="858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uk-UA" dirty="0"/>
              <a:t>Допомога від </a:t>
            </a:r>
            <a:r>
              <a:rPr lang="uk-UA" dirty="0" smtClean="0"/>
              <a:t>підприємств,</a:t>
            </a:r>
            <a:endParaRPr lang="en-US" dirty="0" smtClean="0"/>
          </a:p>
          <a:p>
            <a:r>
              <a:rPr lang="uk-UA" dirty="0" smtClean="0"/>
              <a:t>що </a:t>
            </a:r>
            <a:r>
              <a:rPr lang="uk-UA" dirty="0"/>
              <a:t>знаходяться на території старостату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856" y="3429000"/>
            <a:ext cx="5839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uk-UA" dirty="0"/>
              <a:t>В тому числі  робочі місця: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ТОВ </a:t>
            </a:r>
            <a:r>
              <a:rPr lang="uk-UA" dirty="0"/>
              <a:t>“Вікторія Агро” – 4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/>
              <a:t>ФГ “Оберіг”2000 – </a:t>
            </a:r>
            <a:r>
              <a:rPr lang="uk-UA" dirty="0" smtClean="0"/>
              <a:t>8</a:t>
            </a:r>
            <a:endParaRPr lang="uk-UA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dirty="0"/>
              <a:t>ФГ Миронів Гай – 4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/>
              <a:t>ФГ Колос -2000 – 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20" y="422083"/>
            <a:ext cx="7886700" cy="480131"/>
          </a:xfr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Видатки 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 rot="10800000" flipV="1">
            <a:off x="204824" y="1337357"/>
            <a:ext cx="4367176" cy="30423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Розбишівська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гімназія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uk-UA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Фактичні </a:t>
            </a: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</a:rPr>
              <a:t>видатки склали 4 783 212 </a:t>
            </a: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грн.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Зокрема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, кошти витрачено для оплати комунальних послуг, проведення заходів протипожежної безпеки</a:t>
            </a: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, для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купівлі  засобів індивідуального захисту, </a:t>
            </a: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</a:rPr>
              <a:t>дровоколу</a:t>
            </a: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, обладнання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спортмайданчика, ремонт автобуса.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572000" y="1337357"/>
            <a:ext cx="4374488" cy="29592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ДНЗ «Перлинка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».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Фактичні </a:t>
            </a: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</a:rPr>
              <a:t>видатки склали </a:t>
            </a: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928 373 грн.</a:t>
            </a:r>
            <a:endParaRPr lang="uk-UA" sz="19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uk-UA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Придбання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продуктів харчування, оплата комунальних послуг, поточний ремонт обладнання на ігровому майданчику, придбання іграшок,миючих та дезінфікуючих засобів, антисептиків, медичних масок</a:t>
            </a: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. Проведено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заміну дверей, відремонтовано поріг</a:t>
            </a: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26313" y="1275262"/>
            <a:ext cx="4345687" cy="277922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uk-UA" sz="2400" b="1" dirty="0" err="1">
                <a:solidFill>
                  <a:schemeClr val="accent5">
                    <a:lumMod val="50000"/>
                  </a:schemeClr>
                </a:solidFill>
              </a:rPr>
              <a:t>Розбишівський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СБК.</a:t>
            </a:r>
          </a:p>
          <a:p>
            <a:pPr marL="0" indent="0">
              <a:spcBef>
                <a:spcPct val="0"/>
              </a:spcBef>
              <a:buNone/>
            </a:pPr>
            <a:endParaRPr lang="uk-UA" sz="19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Фактичні </a:t>
            </a: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</a:rPr>
              <a:t>видатки </a:t>
            </a: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склали – </a:t>
            </a: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</a:rPr>
              <a:t>437 150 </a:t>
            </a:r>
            <a:r>
              <a:rPr lang="uk-UA" sz="1900" b="1" dirty="0" smtClean="0">
                <a:solidFill>
                  <a:schemeClr val="accent5">
                    <a:lumMod val="50000"/>
                  </a:schemeClr>
                </a:solidFill>
              </a:rPr>
              <a:t>грн.</a:t>
            </a:r>
            <a:endParaRPr lang="uk-UA" sz="19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>
              <a:spcBef>
                <a:spcPct val="0"/>
              </a:spcBef>
            </a:pPr>
            <a:endParaRPr lang="uk-UA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Заробітна плата</a:t>
            </a:r>
          </a:p>
          <a:p>
            <a:pPr marL="0"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Придбання канцелярських товарів</a:t>
            </a:r>
          </a:p>
          <a:p>
            <a:pPr marL="0"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Оплата електроенергії</a:t>
            </a:r>
          </a:p>
          <a:p>
            <a:pPr marL="0"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Придбання сценічних костюмів </a:t>
            </a:r>
          </a:p>
          <a:p>
            <a:pPr marL="0"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Купівля мікрофонів, акустичних колонок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572000" y="1253026"/>
            <a:ext cx="4572001" cy="302852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Розбишівська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бібліотека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ru-RU" sz="1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</a:rPr>
              <a:t>Фактичні видатки склали</a:t>
            </a: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900" b="1" dirty="0">
                <a:solidFill>
                  <a:schemeClr val="accent5">
                    <a:lumMod val="50000"/>
                  </a:schemeClr>
                </a:solidFill>
              </a:rPr>
              <a:t>137 608 </a:t>
            </a: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грн.</a:t>
            </a:r>
          </a:p>
          <a:p>
            <a:pPr marL="0" indent="0">
              <a:spcBef>
                <a:spcPct val="0"/>
              </a:spcBef>
              <a:buNone/>
            </a:pP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Заробітна плата</a:t>
            </a:r>
          </a:p>
          <a:p>
            <a:pPr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Придбання канцтоварів, бланків, щоденників</a:t>
            </a:r>
          </a:p>
          <a:p>
            <a:pPr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Підписка </a:t>
            </a:r>
            <a:r>
              <a:rPr lang="uk-UA" sz="1800" b="1" dirty="0" smtClean="0">
                <a:solidFill>
                  <a:schemeClr val="accent5">
                    <a:lumMod val="50000"/>
                  </a:schemeClr>
                </a:solidFill>
              </a:rPr>
              <a:t>періодичних </a:t>
            </a: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видань, купівля книг</a:t>
            </a:r>
          </a:p>
          <a:p>
            <a:pPr>
              <a:spcBef>
                <a:spcPct val="0"/>
              </a:spcBef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</a:rPr>
              <a:t>Послуги по використанню мережі Інтернет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7520" y="422083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Видатки 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8260" y="539125"/>
            <a:ext cx="7886700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Благоустрій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4319" y="1085532"/>
            <a:ext cx="8536306" cy="286232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Поточний ремонт  вул. Центральна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(с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Поточний ремонт вул.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Лохвицька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(с.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Поточний ремонт вул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. Роменська (с.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Монтаж вуличного освітлення по провулках Сумський і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Лагідний (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с.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Розбишівка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Монтаж системи водопостачання на вулицях Сумська, Роменська,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Лохвицька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(с.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Розбишівка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). Підключено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40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дворів.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Роботи по обкошуванню бур’янів, вирубки сухих дерев і чагарників, підтримувались території навколо меморіального комплексу та пам’ятного знаку жертвам голодомору, на місцевих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кладовищах.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01" b="16289"/>
          <a:stretch/>
        </p:blipFill>
        <p:spPr bwMode="auto">
          <a:xfrm>
            <a:off x="6309966" y="4267198"/>
            <a:ext cx="2585589" cy="239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8" r="14774"/>
          <a:stretch/>
        </p:blipFill>
        <p:spPr bwMode="auto">
          <a:xfrm>
            <a:off x="2466975" y="4267199"/>
            <a:ext cx="3648075" cy="239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248260" y="539125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Благоустрій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260" y="1109603"/>
            <a:ext cx="7272680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Висаджування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саджанців: береза, сосна (1000 штук).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Озеленення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 центрі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села: висаджування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декоративних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рослин.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Суботники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по впорядкуванню територій, вапняна побілка конструкцій і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огорож.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Проводиться вивіз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ТПВ.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76" y="2949654"/>
            <a:ext cx="3516134" cy="263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75" b="33565"/>
          <a:stretch/>
        </p:blipFill>
        <p:spPr bwMode="auto">
          <a:xfrm>
            <a:off x="4911586" y="2949653"/>
            <a:ext cx="3516134" cy="263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248261" y="415300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Благоустрій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5" b="1423"/>
          <a:stretch/>
        </p:blipFill>
        <p:spPr bwMode="auto">
          <a:xfrm>
            <a:off x="715597" y="1019257"/>
            <a:ext cx="3476014" cy="26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692" y="1019257"/>
            <a:ext cx="3530269" cy="26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692" y="3996353"/>
            <a:ext cx="3530269" cy="247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82" r="7110" b="31762"/>
          <a:stretch/>
        </p:blipFill>
        <p:spPr bwMode="auto">
          <a:xfrm>
            <a:off x="715597" y="3996353"/>
            <a:ext cx="3530269" cy="247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05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248261" y="415300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Благоустрій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6" b="15429"/>
          <a:stretch/>
        </p:blipFill>
        <p:spPr bwMode="auto">
          <a:xfrm>
            <a:off x="564010" y="895431"/>
            <a:ext cx="3715657" cy="25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16" b="37876"/>
          <a:stretch/>
        </p:blipFill>
        <p:spPr bwMode="auto">
          <a:xfrm>
            <a:off x="4572000" y="872488"/>
            <a:ext cx="3845311" cy="257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319"/>
          <a:stretch/>
        </p:blipFill>
        <p:spPr bwMode="auto">
          <a:xfrm>
            <a:off x="564010" y="3682174"/>
            <a:ext cx="3715657" cy="25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06"/>
          <a:stretch/>
        </p:blipFill>
        <p:spPr bwMode="auto">
          <a:xfrm>
            <a:off x="4572000" y="3682174"/>
            <a:ext cx="3715656" cy="253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96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248261" y="415300"/>
            <a:ext cx="788670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Благоустрій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98"/>
          <a:stretch/>
        </p:blipFill>
        <p:spPr bwMode="auto">
          <a:xfrm>
            <a:off x="349861" y="895432"/>
            <a:ext cx="3943350" cy="271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45" b="2354"/>
          <a:stretch/>
        </p:blipFill>
        <p:spPr bwMode="auto">
          <a:xfrm>
            <a:off x="4830425" y="895429"/>
            <a:ext cx="3943350" cy="271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11"/>
          <a:stretch/>
        </p:blipFill>
        <p:spPr bwMode="auto">
          <a:xfrm>
            <a:off x="349861" y="3905281"/>
            <a:ext cx="3943350" cy="271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81"/>
          <a:stretch/>
        </p:blipFill>
        <p:spPr bwMode="auto">
          <a:xfrm>
            <a:off x="4830425" y="3905281"/>
            <a:ext cx="3943350" cy="271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42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660" y="796289"/>
            <a:ext cx="6850380" cy="513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578" y="403318"/>
            <a:ext cx="8085908" cy="434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5578" y="4933468"/>
            <a:ext cx="808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Розбишівський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старостинський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округ налічує 3 села:</a:t>
            </a:r>
          </a:p>
          <a:p>
            <a:pPr algn="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с. Розбишівка, с. Веселе, с. 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Крамарщина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Загальна кількість населення  - 815 осіб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628" y="482618"/>
            <a:ext cx="3151596" cy="29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962182" y="475530"/>
            <a:ext cx="38917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Інтереси Розбишівського 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старостинського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округу в територіальній громаді представляють 7 депутатів.</a:t>
            </a:r>
          </a:p>
          <a:p>
            <a:endParaRPr lang="uk-UA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За звітний період проведено 11 засідань старостату.</a:t>
            </a:r>
          </a:p>
          <a:p>
            <a:endParaRPr lang="uk-UA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За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минулий рік </a:t>
            </a:r>
          </a:p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20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осіб померли</a:t>
            </a:r>
          </a:p>
          <a:p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Народилось 3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дітей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5126" y="744721"/>
            <a:ext cx="43767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Здійснюється облік, ведення, зберігання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погосподарських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книг, видаються довідки у межах наданих повноважень: 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видано – 730 довідки, 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в соціальні служби – 393 довідки, 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інші довідки – 337  (центр зайнятості , субсидія та ін..).</a:t>
            </a:r>
          </a:p>
          <a:p>
            <a:pPr algn="ctr"/>
            <a:endParaRPr lang="uk-UA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5" name="Picture 1" descr="C:\Users\user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8326" y="925253"/>
            <a:ext cx="2517454" cy="198806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186020" y="3341008"/>
            <a:ext cx="44220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Приймаю від членів громади заяви, звернення адресовані органам та посадовим особам виконавчого комітету, передаю їх за призначенням, здійснюю контроль в межах делегованих повноважень.</a:t>
            </a:r>
          </a:p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Сільським головою щомісячно проводиться особистий прийом громадян.</a:t>
            </a:r>
          </a:p>
          <a:p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182" y="612433"/>
            <a:ext cx="68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Виплата матеріальної допомоги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628" y="1183859"/>
            <a:ext cx="87824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Обдаровані діти – 1400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Учасники АТО – 6000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Учасники  ліквідації наслідків аварії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на Чорнобильській 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АЕС  - 3500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Воїни-інтернаціоналісти – 2500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Матеріальна допомога при народженні – 10000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Матеріальна допомога на лікування  - 15000 грн.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Виплати особам I групи інвалідності – 2000 грн.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7209" y="180828"/>
            <a:ext cx="7038754" cy="135026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Фактичні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надходження</a:t>
            </a:r>
            <a:b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 загального бюджету Сергіївської громади</a:t>
            </a:r>
            <a:b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від Розбишівського старостату – 14 236 000 грн.</a:t>
            </a:r>
            <a:endParaRPr lang="uk-UA" sz="20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094018"/>
              </p:ext>
            </p:extLst>
          </p:nvPr>
        </p:nvGraphicFramePr>
        <p:xfrm>
          <a:off x="238124" y="1400174"/>
          <a:ext cx="8629651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010" y="819415"/>
            <a:ext cx="691136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Податок на доходи фізичних осіб, що сплачуються податковими агентами із доходів платника податку інших ніж заробітної плати: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«Миронів гай»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55 300 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«Оберіг 2000»  – 153 900грн.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«Колос 2000»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42 500 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ТОВ «Вікторія Агро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7 392 400 грн.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6929" y="3742255"/>
            <a:ext cx="59646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Орендна плата з юридичних осіб: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ТОВ «Вікторія Агро» – 1 803 274 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 «Оберіг 2000» –328 284 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«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Миронів гай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» –305 070 грн.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ФГ «Колос  2000» –242 630 грн.</a:t>
            </a:r>
          </a:p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Всього від юридичних осіб: 2 705 700 грн.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794" y="533045"/>
            <a:ext cx="533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Орендна плата з фізичних осіб:  </a:t>
            </a:r>
            <a:endParaRPr lang="uk-U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4662223"/>
              </p:ext>
            </p:extLst>
          </p:nvPr>
        </p:nvGraphicFramePr>
        <p:xfrm>
          <a:off x="1686223" y="1252921"/>
          <a:ext cx="5508475" cy="4389120"/>
        </p:xfrm>
        <a:graphic>
          <a:graphicData uri="http://schemas.openxmlformats.org/drawingml/2006/table">
            <a:tbl>
              <a:tblPr/>
              <a:tblGrid>
                <a:gridCol w="3055898"/>
                <a:gridCol w="2452577"/>
              </a:tblGrid>
              <a:tr h="258568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Коркішко Н.І.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2 190,00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46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Кіт Т.П.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1 271,00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274046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Хейло А.Ф.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6 </a:t>
                      </a: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470,17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568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Ткаченко М.М.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6 800,92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274046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Кологривий </a:t>
                      </a:r>
                      <a:r>
                        <a:rPr lang="uk-UA" sz="2400" b="1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Р.М.</a:t>
                      </a:r>
                      <a:endParaRPr lang="uk-UA" sz="2400" b="1" noProof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3 </a:t>
                      </a: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424,00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046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Лобода С.В.</a:t>
                      </a:r>
                      <a:endParaRPr lang="uk-UA" sz="2400" b="1" noProof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17 729,70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258568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Приходько Л.В.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13 336,92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24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Смаль М.С.</a:t>
                      </a:r>
                      <a:endParaRPr lang="uk-UA" sz="2400" b="1" noProof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11 493,60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289524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Гресь В.В.</a:t>
                      </a:r>
                      <a:endParaRPr lang="uk-UA" sz="2400" b="1" noProof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15 632,00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24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Гапоненко О.П.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12 094,29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289524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Лиходід П.В.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23 742,78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24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2400" b="1" noProof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Верещака І.М.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6 763,06</a:t>
                      </a:r>
                      <a:endParaRPr lang="uk-UA" sz="2400" b="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0400" y="6087291"/>
            <a:ext cx="379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uk-UA" dirty="0"/>
              <a:t>Всього – 189200,85 </a:t>
            </a:r>
            <a:r>
              <a:rPr lang="uk-UA" dirty="0" err="1"/>
              <a:t>грн</a:t>
            </a:r>
            <a:r>
              <a:rPr lang="uk-UA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1807423"/>
              </p:ext>
            </p:extLst>
          </p:nvPr>
        </p:nvGraphicFramePr>
        <p:xfrm>
          <a:off x="2479853" y="958292"/>
          <a:ext cx="5149900" cy="5497375"/>
        </p:xfrm>
        <a:graphic>
          <a:graphicData uri="http://schemas.openxmlformats.org/drawingml/2006/table">
            <a:tbl>
              <a:tblPr/>
              <a:tblGrid>
                <a:gridCol w="3076143"/>
                <a:gridCol w="2073757"/>
              </a:tblGrid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Тур О.І.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2 313,08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Гапоненко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О.П.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2 522,40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Мартиненко А.О.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11 550,20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Мормуль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Л.А.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4 567,80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Радько О.А.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9 615,00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Коркішко Н.І.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11 340,00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Приходько Л.В.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12 279,80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Кіндрашина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Л.В.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11 335,20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Поваляєва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І.В.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10 390,60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Смаль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59 917,80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Верещака І.М.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11 257,20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Верещака Л.М.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25 200,00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Лобода С.В.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7 635,00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Смаль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М. С.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14 024,19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Смаль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О.О.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115 548,12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Лиходід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В.П.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9 957,00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marL="54038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Смаль</a:t>
                      </a: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Л.М.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0385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944,60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6500" y="242134"/>
            <a:ext cx="768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uk-UA" sz="2400" dirty="0" smtClean="0"/>
              <a:t>Єдиний податок з фізичних осіб: 338 208,09 грн.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</TotalTime>
  <Words>744</Words>
  <Application>Microsoft Office PowerPoint</Application>
  <PresentationFormat>Экран (4:3)</PresentationFormat>
  <Paragraphs>158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ЗВІТ старости Розбишівського старостинського округу Сергіївської сільської ради  Коркішко Олексій Іванович 2021 рік</vt:lpstr>
      <vt:lpstr>Слайд 2</vt:lpstr>
      <vt:lpstr>Слайд 3</vt:lpstr>
      <vt:lpstr>Слайд 4</vt:lpstr>
      <vt:lpstr>Слайд 5</vt:lpstr>
      <vt:lpstr>Фактичні надходження до загального бюджету Сергіївської громади від Розбишівського старостату – 14 236 000 грн.</vt:lpstr>
      <vt:lpstr>Слайд 7</vt:lpstr>
      <vt:lpstr>Слайд 8</vt:lpstr>
      <vt:lpstr>Слайд 9</vt:lpstr>
      <vt:lpstr>Слайд 10</vt:lpstr>
      <vt:lpstr>Видатки </vt:lpstr>
      <vt:lpstr>Слайд 12</vt:lpstr>
      <vt:lpstr>Благоустрій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user-</cp:lastModifiedBy>
  <cp:revision>115</cp:revision>
  <dcterms:created xsi:type="dcterms:W3CDTF">2018-09-04T12:10:47Z</dcterms:created>
  <dcterms:modified xsi:type="dcterms:W3CDTF">2022-02-04T06:18:56Z</dcterms:modified>
</cp:coreProperties>
</file>